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Fira Sans Condensed Medium"/>
      <p:regular r:id="rId25"/>
      <p:bold r:id="rId26"/>
      <p:italic r:id="rId27"/>
      <p:boldItalic r:id="rId28"/>
    </p:embeddedFont>
    <p:embeddedFont>
      <p:font typeface="PT Sans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CondensedMedium-bold.fntdata"/><Relationship Id="rId25" Type="http://schemas.openxmlformats.org/officeDocument/2006/relationships/font" Target="fonts/FiraSansCondensedMedium-regular.fntdata"/><Relationship Id="rId28" Type="http://schemas.openxmlformats.org/officeDocument/2006/relationships/font" Target="fonts/FiraSansCondensedMedium-boldItalic.fntdata"/><Relationship Id="rId27" Type="http://schemas.openxmlformats.org/officeDocument/2006/relationships/font" Target="fonts/FiraSansCondensed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7afccfc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7afccfc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Hannah/Serene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38a8aef28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38a8aef28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38a8aef28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38a8aef28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Hannah/Serene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38a8aef28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38a8aef28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Hannah/Serene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38a8aef2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38a8aef2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44c0c1fc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44c0c1fc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38a8aef2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38a8aef2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4dda1946d_4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4dda1946d_4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8a8aef28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8a8aef28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380618">
            <a:off x="5386325" y="2270909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06275" y="32825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25" name="Google Shape;25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33" name="Google Shape;33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/>
          <p:nvPr/>
        </p:nvSpPr>
        <p:spPr>
          <a:xfrm rot="-5400000">
            <a:off x="4192191" y="25733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7206453" y="3407071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18422" y="-2516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 txBox="1"/>
          <p:nvPr>
            <p:ph hasCustomPrompt="1" type="title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/>
          <p:nvPr>
            <p:ph idx="1" type="subTitle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 rot="-5400000">
            <a:off x="4280610" y="288319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6380432">
            <a:off x="7916820" y="4169116"/>
            <a:ext cx="1392417" cy="81221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2" type="title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3" type="title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13"/>
          <p:cNvSpPr txBox="1"/>
          <p:nvPr>
            <p:ph idx="4" type="subTitle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13"/>
          <p:cNvSpPr txBox="1"/>
          <p:nvPr>
            <p:ph idx="6" type="subTitle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7" type="title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13"/>
          <p:cNvSpPr txBox="1"/>
          <p:nvPr>
            <p:ph idx="8" type="subTitle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13"/>
          <p:cNvSpPr txBox="1"/>
          <p:nvPr>
            <p:ph idx="13" type="subTitle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4" type="title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13"/>
          <p:cNvSpPr txBox="1"/>
          <p:nvPr>
            <p:ph idx="15" type="subTitle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hasCustomPrompt="1"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 flipH="1" rot="10800000">
            <a:off x="3641150" y="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 flipH="1" rot="-5400000">
            <a:off x="4560290" y="594755"/>
            <a:ext cx="4808861" cy="428868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 flipH="1" rot="10800000">
            <a:off x="4707875" y="298370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 rot="10322786">
            <a:off x="-17024" y="3563017"/>
            <a:ext cx="3047242" cy="177749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 flipH="1" rot="600336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71" name="Google Shape;171;p1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4"/>
          <p:cNvSpPr txBox="1"/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2430899" y="3029250"/>
            <a:ext cx="6713072" cy="211420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 rot="10800000">
            <a:off x="43" y="88"/>
            <a:ext cx="4632232" cy="217938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3641200" y="33138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" type="subTitle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 flipH="1" rot="2325397">
            <a:off x="277621" y="1730"/>
            <a:ext cx="1117980" cy="1280156"/>
            <a:chOff x="7852208" y="207243"/>
            <a:chExt cx="1130465" cy="1294452"/>
          </a:xfrm>
        </p:grpSpPr>
        <p:sp>
          <p:nvSpPr>
            <p:cNvPr id="192" name="Google Shape;192;p1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flipH="1" rot="5400000">
            <a:off x="-224855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flipH="1" rot="-5400000">
            <a:off x="4646949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2" name="Google Shape;202;p17"/>
          <p:cNvSpPr txBox="1"/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17"/>
          <p:cNvSpPr txBox="1"/>
          <p:nvPr>
            <p:ph idx="1" type="subTitle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4" name="Google Shape;204;p17"/>
          <p:cNvGrpSpPr/>
          <p:nvPr/>
        </p:nvGrpSpPr>
        <p:grpSpPr>
          <a:xfrm flipH="1" rot="-8474603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205" name="Google Shape;205;p1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2" type="title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3" type="title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" type="subTitle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9" name="Google Shape;219;p18"/>
          <p:cNvSpPr txBox="1"/>
          <p:nvPr>
            <p:ph idx="4" type="subTitle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18"/>
          <p:cNvSpPr/>
          <p:nvPr/>
        </p:nvSpPr>
        <p:spPr>
          <a:xfrm flipH="1" rot="10800000">
            <a:off x="6092587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8"/>
          <p:cNvGrpSpPr/>
          <p:nvPr/>
        </p:nvGrpSpPr>
        <p:grpSpPr>
          <a:xfrm>
            <a:off x="8303719" y="748143"/>
            <a:ext cx="840274" cy="962166"/>
            <a:chOff x="7852208" y="207243"/>
            <a:chExt cx="1130465" cy="1294452"/>
          </a:xfrm>
        </p:grpSpPr>
        <p:sp>
          <p:nvSpPr>
            <p:cNvPr id="222" name="Google Shape;222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8"/>
          <p:cNvGrpSpPr/>
          <p:nvPr/>
        </p:nvGrpSpPr>
        <p:grpSpPr>
          <a:xfrm rot="10800000">
            <a:off x="92894" y="4023143"/>
            <a:ext cx="840274" cy="962166"/>
            <a:chOff x="7852208" y="207243"/>
            <a:chExt cx="1130465" cy="1294452"/>
          </a:xfrm>
        </p:grpSpPr>
        <p:sp>
          <p:nvSpPr>
            <p:cNvPr id="230" name="Google Shape;230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19"/>
          <p:cNvSpPr txBox="1"/>
          <p:nvPr>
            <p:ph idx="2" type="title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19"/>
          <p:cNvSpPr txBox="1"/>
          <p:nvPr>
            <p:ph idx="1" type="subTitle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9"/>
          <p:cNvSpPr txBox="1"/>
          <p:nvPr>
            <p:ph idx="3" type="title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19"/>
          <p:cNvSpPr txBox="1"/>
          <p:nvPr>
            <p:ph idx="4" type="subTitle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9"/>
          <p:cNvSpPr txBox="1"/>
          <p:nvPr>
            <p:ph idx="5" type="title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4" name="Google Shape;244;p19"/>
          <p:cNvSpPr txBox="1"/>
          <p:nvPr>
            <p:ph idx="6" type="subTitle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5293136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 rot="5400000">
            <a:off x="-261803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rot="5400000">
            <a:off x="-278097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1" name="Google Shape;251;p2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0"/>
          <p:cNvSpPr txBox="1"/>
          <p:nvPr>
            <p:ph idx="2" type="title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20"/>
          <p:cNvSpPr txBox="1"/>
          <p:nvPr>
            <p:ph idx="1" type="subTitle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0"/>
          <p:cNvSpPr txBox="1"/>
          <p:nvPr>
            <p:ph idx="3" type="title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0"/>
          <p:cNvSpPr txBox="1"/>
          <p:nvPr>
            <p:ph idx="4" type="subTitle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5" type="title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" name="Google Shape;257;p20"/>
          <p:cNvSpPr txBox="1"/>
          <p:nvPr>
            <p:ph idx="6" type="subTitle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0"/>
          <p:cNvSpPr txBox="1"/>
          <p:nvPr>
            <p:ph idx="7" type="title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9" name="Google Shape;259;p20"/>
          <p:cNvSpPr txBox="1"/>
          <p:nvPr>
            <p:ph idx="8" type="subTitle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20"/>
          <p:cNvGrpSpPr/>
          <p:nvPr/>
        </p:nvGrpSpPr>
        <p:grpSpPr>
          <a:xfrm>
            <a:off x="103344" y="4047218"/>
            <a:ext cx="840274" cy="962166"/>
            <a:chOff x="7852208" y="207243"/>
            <a:chExt cx="1130465" cy="1294452"/>
          </a:xfrm>
        </p:grpSpPr>
        <p:sp>
          <p:nvSpPr>
            <p:cNvPr id="261" name="Google Shape;261;p20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0"/>
          <p:cNvSpPr/>
          <p:nvPr/>
        </p:nvSpPr>
        <p:spPr>
          <a:xfrm flipH="1" rot="-5400000">
            <a:off x="-466752" y="3780900"/>
            <a:ext cx="1781563" cy="1039206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3"/>
          <p:cNvSpPr txBox="1"/>
          <p:nvPr>
            <p:ph hasCustomPrompt="1" idx="2" type="title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/>
          <p:nvPr/>
        </p:nvSpPr>
        <p:spPr>
          <a:xfrm rot="-5400000">
            <a:off x="4280610" y="27024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 flipH="1" rot="-5400000">
            <a:off x="4293910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flipH="1"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21"/>
          <p:cNvSpPr txBox="1"/>
          <p:nvPr>
            <p:ph idx="2" type="title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title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5" type="title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21"/>
          <p:cNvSpPr txBox="1"/>
          <p:nvPr>
            <p:ph idx="6" type="subTitle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1"/>
          <p:cNvSpPr txBox="1"/>
          <p:nvPr>
            <p:ph idx="7" type="title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1"/>
          <p:cNvSpPr txBox="1"/>
          <p:nvPr>
            <p:ph idx="8" type="subTitle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1"/>
          <p:cNvSpPr txBox="1"/>
          <p:nvPr>
            <p:ph idx="9" type="title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1"/>
          <p:cNvSpPr txBox="1"/>
          <p:nvPr>
            <p:ph idx="13" type="subTitle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1"/>
          <p:cNvSpPr txBox="1"/>
          <p:nvPr>
            <p:ph idx="14" type="title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1"/>
          <p:cNvSpPr txBox="1"/>
          <p:nvPr>
            <p:ph idx="15" type="subTitle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8" name="Google Shape;288;p22"/>
          <p:cNvSpPr txBox="1"/>
          <p:nvPr>
            <p:ph hasCustomPrompt="1" type="title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/>
          <p:nvPr>
            <p:ph idx="1" type="subTitle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2" type="subTitle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hasCustomPrompt="1" idx="3" type="title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" name="Google Shape;292;p22"/>
          <p:cNvSpPr txBox="1"/>
          <p:nvPr>
            <p:ph idx="4" type="subTitle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3" name="Google Shape;293;p22"/>
          <p:cNvSpPr txBox="1"/>
          <p:nvPr>
            <p:ph idx="5" type="subTitle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22"/>
          <p:cNvSpPr txBox="1"/>
          <p:nvPr>
            <p:ph hasCustomPrompt="1" idx="6" type="title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" name="Google Shape;295;p22"/>
          <p:cNvSpPr txBox="1"/>
          <p:nvPr>
            <p:ph idx="7" type="subTitle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Google Shape;296;p22"/>
          <p:cNvSpPr txBox="1"/>
          <p:nvPr>
            <p:ph idx="8" type="subTitle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22"/>
          <p:cNvSpPr txBox="1"/>
          <p:nvPr>
            <p:ph idx="9"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 flipH="1" rot="10800000">
            <a:off x="6053352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08" name="Google Shape;308;p2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25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5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23" name="Google Shape;323;p2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5"/>
          <p:cNvSpPr txBox="1"/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2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38" name="Google Shape;338;p2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6" name="Google Shape;346;p26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/>
          <p:nvPr/>
        </p:nvSpPr>
        <p:spPr>
          <a:xfrm rot="5400000">
            <a:off x="-285585" y="216669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 rot="10800000">
            <a:off x="-877" y="2971883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"/>
          <p:cNvSpPr/>
          <p:nvPr/>
        </p:nvSpPr>
        <p:spPr>
          <a:xfrm rot="-5400000">
            <a:off x="4279719" y="266223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 rot="10800000">
            <a:off x="-877" y="-11817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7223998" y="347283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-4419382">
            <a:off x="-639992" y="296076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rot="6402164">
            <a:off x="6695339" y="3284083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7"/>
          <p:cNvSpPr/>
          <p:nvPr/>
        </p:nvSpPr>
        <p:spPr>
          <a:xfrm rot="-5400000">
            <a:off x="7284673" y="96958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 rot="10800000">
            <a:off x="9124309" y="3623527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124309" y="2712403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7"/>
          <p:cNvGrpSpPr/>
          <p:nvPr/>
        </p:nvGrpSpPr>
        <p:grpSpPr>
          <a:xfrm rot="10800000">
            <a:off x="160450" y="3629988"/>
            <a:ext cx="1130465" cy="1294452"/>
            <a:chOff x="7852208" y="207243"/>
            <a:chExt cx="1130465" cy="1294452"/>
          </a:xfrm>
        </p:grpSpPr>
        <p:sp>
          <p:nvSpPr>
            <p:cNvPr id="361" name="Google Shape;361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7"/>
          <p:cNvGrpSpPr/>
          <p:nvPr/>
        </p:nvGrpSpPr>
        <p:grpSpPr>
          <a:xfrm rot="10800000">
            <a:off x="7797450" y="51438"/>
            <a:ext cx="1130465" cy="1294452"/>
            <a:chOff x="7852208" y="207243"/>
            <a:chExt cx="1130465" cy="1294452"/>
          </a:xfrm>
        </p:grpSpPr>
        <p:sp>
          <p:nvSpPr>
            <p:cNvPr id="369" name="Google Shape;369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7"/>
          <p:cNvSpPr txBox="1"/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27"/>
          <p:cNvSpPr txBox="1"/>
          <p:nvPr>
            <p:ph idx="1" type="subTitle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7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10800000">
            <a:off x="-8002" y="296757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4272594" y="261911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92710" y="212357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-8002" y="-1613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216873" y="346852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>
            <a:off x="7277548" y="9264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 rot="10800000">
            <a:off x="9117184" y="361921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 rot="10800000">
            <a:off x="9117184" y="2708091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8" name="Google Shape;58;p4"/>
          <p:cNvGrpSpPr/>
          <p:nvPr/>
        </p:nvGrpSpPr>
        <p:grpSpPr>
          <a:xfrm>
            <a:off x="8013533" y="-43157"/>
            <a:ext cx="1130465" cy="1294452"/>
            <a:chOff x="7852208" y="207243"/>
            <a:chExt cx="1130465" cy="1294452"/>
          </a:xfrm>
        </p:grpSpPr>
        <p:sp>
          <p:nvSpPr>
            <p:cNvPr id="59" name="Google Shape;59;p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1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9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2"/>
          <p:cNvSpPr/>
          <p:nvPr/>
        </p:nvSpPr>
        <p:spPr>
          <a:xfrm rot="6402164">
            <a:off x="6636020" y="3164622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 rot="5400000">
            <a:off x="-278075" y="272775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 rot="-5400000">
            <a:off x="4196570" y="244882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 rot="7519913">
            <a:off x="7232322" y="4150422"/>
            <a:ext cx="1906766" cy="111244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8723373">
            <a:off x="8344582" y="-45322"/>
            <a:ext cx="763702" cy="1539495"/>
            <a:chOff x="8415916" y="13915"/>
            <a:chExt cx="609239" cy="1228123"/>
          </a:xfrm>
        </p:grpSpPr>
        <p:sp>
          <p:nvSpPr>
            <p:cNvPr id="72" name="Google Shape;72;p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5"/>
          <p:cNvSpPr txBox="1"/>
          <p:nvPr>
            <p:ph idx="2" type="subTitle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89" name="Google Shape;89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6"/>
          <p:cNvGrpSpPr/>
          <p:nvPr/>
        </p:nvGrpSpPr>
        <p:grpSpPr>
          <a:xfrm flipH="1" rot="6139633">
            <a:off x="7941171" y="2111"/>
            <a:ext cx="832912" cy="953736"/>
            <a:chOff x="7852208" y="207243"/>
            <a:chExt cx="1130465" cy="1294452"/>
          </a:xfrm>
        </p:grpSpPr>
        <p:sp>
          <p:nvSpPr>
            <p:cNvPr id="98" name="Google Shape;98;p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 rot="-5400000">
            <a:off x="4293910" y="279082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" type="subTitle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0" name="Google Shape;110;p7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111" name="Google Shape;111;p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7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707873" y="-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rot="5400000">
            <a:off x="-303110" y="17788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rot="10800000">
            <a:off x="-18402" y="300929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rot="10800000">
            <a:off x="-18402" y="-29739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7206473" y="340249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 rot="6402164">
            <a:off x="6677814" y="3245296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8"/>
          <p:cNvSpPr txBox="1"/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 flipH="1">
            <a:off x="42247" y="332588"/>
            <a:ext cx="4033634" cy="3703857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" type="subTitle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/>
          <p:nvPr/>
        </p:nvSpPr>
        <p:spPr>
          <a:xfrm flipH="1" rot="-5400000">
            <a:off x="3610265" y="-391313"/>
            <a:ext cx="5141489" cy="592611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phueconomics@gmail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" type="subTitle"/>
          </p:nvPr>
        </p:nvSpPr>
        <p:spPr>
          <a:xfrm>
            <a:off x="2305225" y="3262525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9/9 Introductory Meeting</a:t>
            </a:r>
            <a:endParaRPr/>
          </a:p>
        </p:txBody>
      </p:sp>
      <p:sp>
        <p:nvSpPr>
          <p:cNvPr id="407" name="Google Shape;407;p33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Welcome to Economics Club!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Activity!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15" name="Google Shape;615;p42"/>
          <p:cNvSpPr txBox="1"/>
          <p:nvPr/>
        </p:nvSpPr>
        <p:spPr>
          <a:xfrm>
            <a:off x="1346825" y="1474550"/>
            <a:ext cx="6130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Get into small groups!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We will be doing a blindfolded drawing activity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 per group will draw blindfolded while other group members describe a picture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Whoever does the best drawing wins!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621" name="Google Shape;621;p43"/>
          <p:cNvGrpSpPr/>
          <p:nvPr/>
        </p:nvGrpSpPr>
        <p:grpSpPr>
          <a:xfrm>
            <a:off x="8168094" y="186993"/>
            <a:ext cx="840274" cy="962166"/>
            <a:chOff x="7852208" y="207243"/>
            <a:chExt cx="1130465" cy="1294452"/>
          </a:xfrm>
        </p:grpSpPr>
        <p:sp>
          <p:nvSpPr>
            <p:cNvPr id="622" name="Google Shape;622;p43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43"/>
          <p:cNvSpPr txBox="1"/>
          <p:nvPr/>
        </p:nvSpPr>
        <p:spPr>
          <a:xfrm>
            <a:off x="508300" y="1343350"/>
            <a:ext cx="8011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800" u="sng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Website: phuhseconomics.weebly.com/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Remind: @phuecon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Instagram: @phueconomics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/>
          <p:nvPr>
            <p:ph idx="1" type="subTitle"/>
          </p:nvPr>
        </p:nvSpPr>
        <p:spPr>
          <a:xfrm>
            <a:off x="2056475" y="305390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Away!!!</a:t>
            </a:r>
            <a:endParaRPr/>
          </a:p>
        </p:txBody>
      </p:sp>
      <p:sp>
        <p:nvSpPr>
          <p:cNvPr id="635" name="Google Shape;635;p44"/>
          <p:cNvSpPr txBox="1"/>
          <p:nvPr>
            <p:ph type="ctrTitle"/>
          </p:nvPr>
        </p:nvSpPr>
        <p:spPr>
          <a:xfrm>
            <a:off x="960725" y="121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Questions?!?!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"/>
          <p:cNvSpPr txBox="1"/>
          <p:nvPr>
            <p:ph idx="1" type="subTitle"/>
          </p:nvPr>
        </p:nvSpPr>
        <p:spPr>
          <a:xfrm>
            <a:off x="2307600" y="297115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on 9/23 (4th Friday)!!</a:t>
            </a:r>
            <a:endParaRPr/>
          </a:p>
        </p:txBody>
      </p:sp>
      <p:sp>
        <p:nvSpPr>
          <p:cNvPr id="641" name="Google Shape;641;p45"/>
          <p:cNvSpPr txBox="1"/>
          <p:nvPr>
            <p:ph type="ctrTitle"/>
          </p:nvPr>
        </p:nvSpPr>
        <p:spPr>
          <a:xfrm>
            <a:off x="1131450" y="124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Thank You!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4"/>
          <p:cNvGrpSpPr/>
          <p:nvPr/>
        </p:nvGrpSpPr>
        <p:grpSpPr>
          <a:xfrm>
            <a:off x="3025507" y="2899661"/>
            <a:ext cx="1218703" cy="973894"/>
            <a:chOff x="3025507" y="2747261"/>
            <a:chExt cx="1218703" cy="973894"/>
          </a:xfrm>
        </p:grpSpPr>
        <p:sp>
          <p:nvSpPr>
            <p:cNvPr id="413" name="Google Shape;413;p34"/>
            <p:cNvSpPr/>
            <p:nvPr/>
          </p:nvSpPr>
          <p:spPr>
            <a:xfrm rot="-900211">
              <a:off x="3352274" y="29069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4" name="Google Shape;414;p34"/>
            <p:cNvSpPr/>
            <p:nvPr/>
          </p:nvSpPr>
          <p:spPr>
            <a:xfrm rot="-503166">
              <a:off x="3281403" y="28267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15" name="Google Shape;415;p34"/>
            <p:cNvGrpSpPr/>
            <p:nvPr/>
          </p:nvGrpSpPr>
          <p:grpSpPr>
            <a:xfrm rot="-6438566">
              <a:off x="3096684" y="2774606"/>
              <a:ext cx="363989" cy="416952"/>
              <a:chOff x="7852208" y="207243"/>
              <a:chExt cx="1130465" cy="1294452"/>
            </a:xfrm>
          </p:grpSpPr>
          <p:sp>
            <p:nvSpPr>
              <p:cNvPr id="416" name="Google Shape;41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3" name="Google Shape;423;p34"/>
          <p:cNvSpPr/>
          <p:nvPr/>
        </p:nvSpPr>
        <p:spPr>
          <a:xfrm rot="9396713">
            <a:off x="616737" y="1050360"/>
            <a:ext cx="906904" cy="832660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424" name="Google Shape;424;p34"/>
          <p:cNvSpPr/>
          <p:nvPr/>
        </p:nvSpPr>
        <p:spPr>
          <a:xfrm rot="10800000">
            <a:off x="678576" y="1185256"/>
            <a:ext cx="752362" cy="690894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425" name="Google Shape;425;p34"/>
          <p:cNvGrpSpPr/>
          <p:nvPr/>
        </p:nvGrpSpPr>
        <p:grpSpPr>
          <a:xfrm rot="3461228">
            <a:off x="1396133" y="1391023"/>
            <a:ext cx="363962" cy="416937"/>
            <a:chOff x="7852208" y="207243"/>
            <a:chExt cx="1130465" cy="1294452"/>
          </a:xfrm>
        </p:grpSpPr>
        <p:sp>
          <p:nvSpPr>
            <p:cNvPr id="426" name="Google Shape;426;p3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2987482" y="1077536"/>
            <a:ext cx="1218703" cy="973894"/>
            <a:chOff x="2987482" y="1077536"/>
            <a:chExt cx="1218703" cy="973894"/>
          </a:xfrm>
        </p:grpSpPr>
        <p:sp>
          <p:nvSpPr>
            <p:cNvPr id="434" name="Google Shape;434;p34"/>
            <p:cNvSpPr/>
            <p:nvPr/>
          </p:nvSpPr>
          <p:spPr>
            <a:xfrm rot="-503166">
              <a:off x="3243378" y="1157033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35" name="Google Shape;435;p34"/>
            <p:cNvGrpSpPr/>
            <p:nvPr/>
          </p:nvGrpSpPr>
          <p:grpSpPr>
            <a:xfrm rot="-6438566">
              <a:off x="3058659" y="1104881"/>
              <a:ext cx="363989" cy="416952"/>
              <a:chOff x="7852208" y="207243"/>
              <a:chExt cx="1130465" cy="1294452"/>
            </a:xfrm>
          </p:grpSpPr>
          <p:sp>
            <p:nvSpPr>
              <p:cNvPr id="436" name="Google Shape;43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4"/>
            <p:cNvSpPr/>
            <p:nvPr/>
          </p:nvSpPr>
          <p:spPr>
            <a:xfrm rot="10800000">
              <a:off x="3352233" y="1185233"/>
              <a:ext cx="752362" cy="690894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44" name="Google Shape;444;p34"/>
          <p:cNvGrpSpPr/>
          <p:nvPr/>
        </p:nvGrpSpPr>
        <p:grpSpPr>
          <a:xfrm>
            <a:off x="5973132" y="2850049"/>
            <a:ext cx="1218703" cy="973894"/>
            <a:chOff x="5973132" y="2697649"/>
            <a:chExt cx="1218703" cy="973894"/>
          </a:xfrm>
        </p:grpSpPr>
        <p:grpSp>
          <p:nvGrpSpPr>
            <p:cNvPr id="445" name="Google Shape;445;p34"/>
            <p:cNvGrpSpPr/>
            <p:nvPr/>
          </p:nvGrpSpPr>
          <p:grpSpPr>
            <a:xfrm>
              <a:off x="5973132" y="2697649"/>
              <a:ext cx="1218703" cy="973894"/>
              <a:chOff x="5973132" y="2697649"/>
              <a:chExt cx="1218703" cy="973894"/>
            </a:xfrm>
          </p:grpSpPr>
          <p:sp>
            <p:nvSpPr>
              <p:cNvPr id="446" name="Google Shape;446;p34"/>
              <p:cNvSpPr/>
              <p:nvPr/>
            </p:nvSpPr>
            <p:spPr>
              <a:xfrm rot="10296834">
                <a:off x="6029015" y="2759330"/>
                <a:ext cx="906925" cy="832716"/>
              </a:xfrm>
              <a:custGeom>
                <a:rect b="b" l="l" r="r" t="t"/>
                <a:pathLst>
                  <a:path extrusionOk="0" h="45364" w="4940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</p:sp>
          <p:grpSp>
            <p:nvGrpSpPr>
              <p:cNvPr id="447" name="Google Shape;447;p34"/>
              <p:cNvGrpSpPr/>
              <p:nvPr/>
            </p:nvGrpSpPr>
            <p:grpSpPr>
              <a:xfrm rot="4361434">
                <a:off x="6756669" y="3227245"/>
                <a:ext cx="363989" cy="416952"/>
                <a:chOff x="7852208" y="207243"/>
                <a:chExt cx="1130465" cy="1294452"/>
              </a:xfrm>
            </p:grpSpPr>
            <p:sp>
              <p:nvSpPr>
                <p:cNvPr id="448" name="Google Shape;448;p34"/>
                <p:cNvSpPr/>
                <p:nvPr/>
              </p:nvSpPr>
              <p:spPr>
                <a:xfrm flipH="1" rot="4411677">
                  <a:off x="8651511" y="1388008"/>
                  <a:ext cx="120707" cy="86962"/>
                </a:xfrm>
                <a:custGeom>
                  <a:rect b="b" l="l" r="r" t="t"/>
                  <a:pathLst>
                    <a:path extrusionOk="0" h="3193" w="4432">
                      <a:moveTo>
                        <a:pt x="1801" y="1"/>
                      </a:moveTo>
                      <a:cubicBezTo>
                        <a:pt x="1422" y="1"/>
                        <a:pt x="1044" y="135"/>
                        <a:pt x="731" y="454"/>
                      </a:cubicBezTo>
                      <a:cubicBezTo>
                        <a:pt x="0" y="1166"/>
                        <a:pt x="1081" y="3192"/>
                        <a:pt x="2325" y="3192"/>
                      </a:cubicBezTo>
                      <a:cubicBezTo>
                        <a:pt x="2637" y="3192"/>
                        <a:pt x="2958" y="3066"/>
                        <a:pt x="3264" y="2760"/>
                      </a:cubicBezTo>
                      <a:cubicBezTo>
                        <a:pt x="4431" y="1592"/>
                        <a:pt x="3105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34"/>
                <p:cNvSpPr/>
                <p:nvPr/>
              </p:nvSpPr>
              <p:spPr>
                <a:xfrm flipH="1" rot="4411677">
                  <a:off x="8865502" y="1014328"/>
                  <a:ext cx="112536" cy="93744"/>
                </a:xfrm>
                <a:custGeom>
                  <a:rect b="b" l="l" r="r" t="t"/>
                  <a:pathLst>
                    <a:path extrusionOk="0" h="3442" w="4132">
                      <a:moveTo>
                        <a:pt x="2019" y="0"/>
                      </a:moveTo>
                      <a:cubicBezTo>
                        <a:pt x="1002" y="0"/>
                        <a:pt x="0" y="555"/>
                        <a:pt x="0" y="1713"/>
                      </a:cubicBezTo>
                      <a:cubicBezTo>
                        <a:pt x="0" y="2882"/>
                        <a:pt x="1003" y="3442"/>
                        <a:pt x="2020" y="3442"/>
                      </a:cubicBezTo>
                      <a:cubicBezTo>
                        <a:pt x="3068" y="3442"/>
                        <a:pt x="4131" y="2848"/>
                        <a:pt x="4131" y="1713"/>
                      </a:cubicBezTo>
                      <a:cubicBezTo>
                        <a:pt x="4131" y="589"/>
                        <a:pt x="3067" y="0"/>
                        <a:pt x="20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34"/>
                <p:cNvSpPr/>
                <p:nvPr/>
              </p:nvSpPr>
              <p:spPr>
                <a:xfrm flipH="1" rot="4411677">
                  <a:off x="8730576" y="436004"/>
                  <a:ext cx="112291" cy="74734"/>
                </a:xfrm>
                <a:custGeom>
                  <a:rect b="b" l="l" r="r" t="t"/>
                  <a:pathLst>
                    <a:path extrusionOk="0" h="2744" w="4123">
                      <a:moveTo>
                        <a:pt x="1601" y="0"/>
                      </a:moveTo>
                      <a:cubicBezTo>
                        <a:pt x="726" y="0"/>
                        <a:pt x="0" y="532"/>
                        <a:pt x="308" y="1816"/>
                      </a:cubicBezTo>
                      <a:cubicBezTo>
                        <a:pt x="477" y="2488"/>
                        <a:pt x="941" y="2743"/>
                        <a:pt x="1467" y="2743"/>
                      </a:cubicBezTo>
                      <a:cubicBezTo>
                        <a:pt x="2639" y="2743"/>
                        <a:pt x="4122" y="1476"/>
                        <a:pt x="3366" y="720"/>
                      </a:cubicBezTo>
                      <a:cubicBezTo>
                        <a:pt x="2912" y="266"/>
                        <a:pt x="2220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34"/>
                <p:cNvSpPr/>
                <p:nvPr/>
              </p:nvSpPr>
              <p:spPr>
                <a:xfrm flipH="1" rot="4411677">
                  <a:off x="8298828" y="304469"/>
                  <a:ext cx="144129" cy="110112"/>
                </a:xfrm>
                <a:custGeom>
                  <a:rect b="b" l="l" r="r" t="t"/>
                  <a:pathLst>
                    <a:path extrusionOk="0" h="4043" w="5292">
                      <a:moveTo>
                        <a:pt x="2314" y="0"/>
                      </a:moveTo>
                      <a:cubicBezTo>
                        <a:pt x="1456" y="0"/>
                        <a:pt x="683" y="415"/>
                        <a:pt x="429" y="1404"/>
                      </a:cubicBezTo>
                      <a:cubicBezTo>
                        <a:pt x="0" y="3094"/>
                        <a:pt x="1754" y="4043"/>
                        <a:pt x="3273" y="4043"/>
                      </a:cubicBezTo>
                      <a:cubicBezTo>
                        <a:pt x="4340" y="4043"/>
                        <a:pt x="5291" y="3575"/>
                        <a:pt x="5291" y="2568"/>
                      </a:cubicBezTo>
                      <a:cubicBezTo>
                        <a:pt x="5291" y="1076"/>
                        <a:pt x="3693" y="0"/>
                        <a:pt x="2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34"/>
                <p:cNvSpPr/>
                <p:nvPr/>
              </p:nvSpPr>
              <p:spPr>
                <a:xfrm flipH="1" rot="4411677">
                  <a:off x="8474155" y="965386"/>
                  <a:ext cx="98238" cy="71384"/>
                </a:xfrm>
                <a:custGeom>
                  <a:rect b="b" l="l" r="r" t="t"/>
                  <a:pathLst>
                    <a:path extrusionOk="0" h="2621" w="3607">
                      <a:moveTo>
                        <a:pt x="1859" y="0"/>
                      </a:moveTo>
                      <a:cubicBezTo>
                        <a:pt x="939" y="0"/>
                        <a:pt x="0" y="435"/>
                        <a:pt x="0" y="1250"/>
                      </a:cubicBezTo>
                      <a:cubicBezTo>
                        <a:pt x="0" y="2180"/>
                        <a:pt x="868" y="2620"/>
                        <a:pt x="1753" y="2620"/>
                      </a:cubicBezTo>
                      <a:cubicBezTo>
                        <a:pt x="2671" y="2620"/>
                        <a:pt x="3607" y="2146"/>
                        <a:pt x="3607" y="1250"/>
                      </a:cubicBezTo>
                      <a:cubicBezTo>
                        <a:pt x="3607" y="401"/>
                        <a:pt x="2742" y="0"/>
                        <a:pt x="18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34"/>
                <p:cNvSpPr/>
                <p:nvPr/>
              </p:nvSpPr>
              <p:spPr>
                <a:xfrm flipH="1" rot="4411677">
                  <a:off x="8072404" y="617423"/>
                  <a:ext cx="162976" cy="101397"/>
                </a:xfrm>
                <a:custGeom>
                  <a:rect b="b" l="l" r="r" t="t"/>
                  <a:pathLst>
                    <a:path extrusionOk="0" h="3723" w="5984">
                      <a:moveTo>
                        <a:pt x="2654" y="0"/>
                      </a:moveTo>
                      <a:cubicBezTo>
                        <a:pt x="2416" y="0"/>
                        <a:pt x="2181" y="37"/>
                        <a:pt x="1963" y="114"/>
                      </a:cubicBezTo>
                      <a:cubicBezTo>
                        <a:pt x="1" y="824"/>
                        <a:pt x="1588" y="3723"/>
                        <a:pt x="3256" y="3723"/>
                      </a:cubicBezTo>
                      <a:cubicBezTo>
                        <a:pt x="3625" y="3723"/>
                        <a:pt x="3998" y="3581"/>
                        <a:pt x="4337" y="3241"/>
                      </a:cubicBezTo>
                      <a:cubicBezTo>
                        <a:pt x="5983" y="1595"/>
                        <a:pt x="4234" y="0"/>
                        <a:pt x="26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34"/>
                <p:cNvSpPr/>
                <p:nvPr/>
              </p:nvSpPr>
              <p:spPr>
                <a:xfrm flipH="1" rot="4411677">
                  <a:off x="7848553" y="234593"/>
                  <a:ext cx="116213" cy="79200"/>
                </a:xfrm>
                <a:custGeom>
                  <a:rect b="b" l="l" r="r" t="t"/>
                  <a:pathLst>
                    <a:path extrusionOk="0" h="2908" w="4267">
                      <a:moveTo>
                        <a:pt x="2350" y="1"/>
                      </a:moveTo>
                      <a:cubicBezTo>
                        <a:pt x="2148" y="1"/>
                        <a:pt x="1926" y="39"/>
                        <a:pt x="1689" y="125"/>
                      </a:cubicBezTo>
                      <a:cubicBezTo>
                        <a:pt x="0" y="721"/>
                        <a:pt x="507" y="2908"/>
                        <a:pt x="1917" y="2908"/>
                      </a:cubicBezTo>
                      <a:cubicBezTo>
                        <a:pt x="2126" y="2908"/>
                        <a:pt x="2356" y="2859"/>
                        <a:pt x="2602" y="2750"/>
                      </a:cubicBezTo>
                      <a:cubicBezTo>
                        <a:pt x="4267" y="2028"/>
                        <a:pt x="381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55" name="Google Shape;455;p34"/>
            <p:cNvSpPr/>
            <p:nvPr/>
          </p:nvSpPr>
          <p:spPr>
            <a:xfrm rot="10303893">
              <a:off x="6080619" y="2839183"/>
              <a:ext cx="752278" cy="6908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56" name="Google Shape;456;p34"/>
          <p:cNvGrpSpPr/>
          <p:nvPr/>
        </p:nvGrpSpPr>
        <p:grpSpPr>
          <a:xfrm>
            <a:off x="5973124" y="979749"/>
            <a:ext cx="1232086" cy="973894"/>
            <a:chOff x="5973124" y="979749"/>
            <a:chExt cx="1232086" cy="973894"/>
          </a:xfrm>
        </p:grpSpPr>
        <p:sp>
          <p:nvSpPr>
            <p:cNvPr id="457" name="Google Shape;457;p34"/>
            <p:cNvSpPr/>
            <p:nvPr/>
          </p:nvSpPr>
          <p:spPr>
            <a:xfrm rot="10296834">
              <a:off x="6042390" y="1041430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58" name="Google Shape;458;p34"/>
            <p:cNvGrpSpPr/>
            <p:nvPr/>
          </p:nvGrpSpPr>
          <p:grpSpPr>
            <a:xfrm rot="4361434">
              <a:off x="6770044" y="1509345"/>
              <a:ext cx="363989" cy="416952"/>
              <a:chOff x="7852208" y="207243"/>
              <a:chExt cx="1130465" cy="1294452"/>
            </a:xfrm>
          </p:grpSpPr>
          <p:sp>
            <p:nvSpPr>
              <p:cNvPr id="459" name="Google Shape;459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" name="Google Shape;466;p34"/>
            <p:cNvSpPr/>
            <p:nvPr/>
          </p:nvSpPr>
          <p:spPr>
            <a:xfrm rot="-900211">
              <a:off x="6049724" y="11722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67" name="Google Shape;467;p34"/>
          <p:cNvGrpSpPr/>
          <p:nvPr/>
        </p:nvGrpSpPr>
        <p:grpSpPr>
          <a:xfrm>
            <a:off x="381507" y="2850061"/>
            <a:ext cx="1218703" cy="973894"/>
            <a:chOff x="381507" y="2697661"/>
            <a:chExt cx="1218703" cy="973894"/>
          </a:xfrm>
        </p:grpSpPr>
        <p:sp>
          <p:nvSpPr>
            <p:cNvPr id="468" name="Google Shape;468;p34"/>
            <p:cNvSpPr/>
            <p:nvPr/>
          </p:nvSpPr>
          <p:spPr>
            <a:xfrm rot="-900211">
              <a:off x="654824" y="2888784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9" name="Google Shape;469;p34"/>
            <p:cNvSpPr/>
            <p:nvPr/>
          </p:nvSpPr>
          <p:spPr>
            <a:xfrm rot="-503166">
              <a:off x="637403" y="27771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70" name="Google Shape;470;p34"/>
            <p:cNvGrpSpPr/>
            <p:nvPr/>
          </p:nvGrpSpPr>
          <p:grpSpPr>
            <a:xfrm rot="-6438566">
              <a:off x="452684" y="2725006"/>
              <a:ext cx="363989" cy="416952"/>
              <a:chOff x="7852208" y="207243"/>
              <a:chExt cx="1130465" cy="1294452"/>
            </a:xfrm>
          </p:grpSpPr>
          <p:sp>
            <p:nvSpPr>
              <p:cNvPr id="471" name="Google Shape;471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8" name="Google Shape;478;p34"/>
          <p:cNvSpPr txBox="1"/>
          <p:nvPr>
            <p:ph type="title"/>
          </p:nvPr>
        </p:nvSpPr>
        <p:spPr>
          <a:xfrm>
            <a:off x="381500" y="472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9" name="Google Shape;479;p34"/>
          <p:cNvSpPr txBox="1"/>
          <p:nvPr>
            <p:ph idx="2" type="title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480" name="Google Shape;480;p34"/>
          <p:cNvSpPr txBox="1"/>
          <p:nvPr>
            <p:ph idx="3" type="title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Meetings</a:t>
            </a:r>
            <a:endParaRPr/>
          </a:p>
        </p:txBody>
      </p:sp>
      <p:sp>
        <p:nvSpPr>
          <p:cNvPr id="481" name="Google Shape;481;p34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Points</a:t>
            </a:r>
            <a:endParaRPr/>
          </a:p>
        </p:txBody>
      </p:sp>
      <p:sp>
        <p:nvSpPr>
          <p:cNvPr id="482" name="Google Shape;482;p34"/>
          <p:cNvSpPr txBox="1"/>
          <p:nvPr>
            <p:ph idx="7" type="title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Group Activity</a:t>
            </a:r>
            <a:endParaRPr/>
          </a:p>
        </p:txBody>
      </p:sp>
      <p:sp>
        <p:nvSpPr>
          <p:cNvPr id="483" name="Google Shape;483;p34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</a:t>
            </a:r>
            <a:endParaRPr/>
          </a:p>
        </p:txBody>
      </p:sp>
      <p:sp>
        <p:nvSpPr>
          <p:cNvPr id="484" name="Google Shape;484;p34"/>
          <p:cNvSpPr txBox="1"/>
          <p:nvPr>
            <p:ph idx="14" type="title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</a:t>
            </a:r>
            <a:endParaRPr>
              <a:solidFill>
                <a:schemeClr val="hlink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85" name="Google Shape;485;p34"/>
          <p:cNvSpPr txBox="1"/>
          <p:nvPr>
            <p:ph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6" name="Google Shape;486;p34"/>
          <p:cNvSpPr txBox="1"/>
          <p:nvPr>
            <p:ph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7" name="Google Shape;487;p34"/>
          <p:cNvSpPr txBox="1"/>
          <p:nvPr>
            <p:ph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34"/>
          <p:cNvSpPr txBox="1"/>
          <p:nvPr>
            <p:ph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89" name="Google Shape;489;p34"/>
          <p:cNvSpPr txBox="1"/>
          <p:nvPr>
            <p:ph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" name="Google Shape;490;p34"/>
          <p:cNvSpPr txBox="1"/>
          <p:nvPr>
            <p:ph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1348250" y="1605350"/>
            <a:ext cx="5785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Sponsor: Ms. Zengel (Room 4-215)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Co-Presidents: Serene Alandary and Hannah Hipólito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Secretary: Mira Yengera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Treasurer: Faith Bakke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Historian: Austin Pelletier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Dates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2" name="Google Shape;502;p36"/>
          <p:cNvSpPr txBox="1"/>
          <p:nvPr/>
        </p:nvSpPr>
        <p:spPr>
          <a:xfrm>
            <a:off x="1460575" y="1597300"/>
            <a:ext cx="5649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2nd and 4th Friday of each month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After school in Ms. Zengel’s room (4-215)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★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Typical Meeting Outline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○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Updates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○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Lesson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○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Fun Activity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○"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Snacks! :)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7"/>
          <p:cNvGrpSpPr/>
          <p:nvPr/>
        </p:nvGrpSpPr>
        <p:grpSpPr>
          <a:xfrm>
            <a:off x="1088142" y="1158052"/>
            <a:ext cx="1185559" cy="863596"/>
            <a:chOff x="1099292" y="1203152"/>
            <a:chExt cx="1185559" cy="863596"/>
          </a:xfrm>
        </p:grpSpPr>
        <p:sp>
          <p:nvSpPr>
            <p:cNvPr id="508" name="Google Shape;508;p37"/>
            <p:cNvSpPr/>
            <p:nvPr/>
          </p:nvSpPr>
          <p:spPr>
            <a:xfrm>
              <a:off x="1267922" y="1307451"/>
              <a:ext cx="787806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09" name="Google Shape;509;p37"/>
            <p:cNvSpPr/>
            <p:nvPr/>
          </p:nvSpPr>
          <p:spPr>
            <a:xfrm rot="5400000">
              <a:off x="1550311" y="1332209"/>
              <a:ext cx="765823" cy="703255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10" name="Google Shape;510;p37"/>
            <p:cNvGrpSpPr/>
            <p:nvPr/>
          </p:nvGrpSpPr>
          <p:grpSpPr>
            <a:xfrm rot="-5935419">
              <a:off x="1144572" y="1206387"/>
              <a:ext cx="316289" cy="362170"/>
              <a:chOff x="7852208" y="207243"/>
              <a:chExt cx="1130465" cy="1294452"/>
            </a:xfrm>
          </p:grpSpPr>
          <p:sp>
            <p:nvSpPr>
              <p:cNvPr id="511" name="Google Shape;511;p37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8" name="Google Shape;518;p37"/>
          <p:cNvGrpSpPr/>
          <p:nvPr/>
        </p:nvGrpSpPr>
        <p:grpSpPr>
          <a:xfrm>
            <a:off x="4017697" y="1267605"/>
            <a:ext cx="1147078" cy="877543"/>
            <a:chOff x="4111197" y="2411443"/>
            <a:chExt cx="1147078" cy="877543"/>
          </a:xfrm>
        </p:grpSpPr>
        <p:sp>
          <p:nvSpPr>
            <p:cNvPr id="519" name="Google Shape;519;p37"/>
            <p:cNvSpPr/>
            <p:nvPr/>
          </p:nvSpPr>
          <p:spPr>
            <a:xfrm rot="10800000">
              <a:off x="4301839" y="2454258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20" name="Google Shape;520;p37"/>
            <p:cNvSpPr/>
            <p:nvPr/>
          </p:nvSpPr>
          <p:spPr>
            <a:xfrm rot="-899992">
              <a:off x="4189161" y="2498570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21" name="Google Shape;521;p37"/>
            <p:cNvGrpSpPr/>
            <p:nvPr/>
          </p:nvGrpSpPr>
          <p:grpSpPr>
            <a:xfrm rot="4864581">
              <a:off x="4896707" y="2916594"/>
              <a:ext cx="316289" cy="362170"/>
              <a:chOff x="7852208" y="207243"/>
              <a:chExt cx="1130465" cy="1294452"/>
            </a:xfrm>
          </p:grpSpPr>
          <p:sp>
            <p:nvSpPr>
              <p:cNvPr id="522" name="Google Shape;522;p37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7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7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9" name="Google Shape;529;p37"/>
          <p:cNvGrpSpPr/>
          <p:nvPr/>
        </p:nvGrpSpPr>
        <p:grpSpPr>
          <a:xfrm>
            <a:off x="6908772" y="1267605"/>
            <a:ext cx="1147078" cy="877543"/>
            <a:chOff x="6615122" y="1312705"/>
            <a:chExt cx="1147078" cy="877543"/>
          </a:xfrm>
        </p:grpSpPr>
        <p:sp>
          <p:nvSpPr>
            <p:cNvPr id="530" name="Google Shape;530;p37"/>
            <p:cNvSpPr/>
            <p:nvPr/>
          </p:nvSpPr>
          <p:spPr>
            <a:xfrm rot="10800000">
              <a:off x="6805764" y="1355521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31" name="Google Shape;531;p37"/>
            <p:cNvSpPr/>
            <p:nvPr/>
          </p:nvSpPr>
          <p:spPr>
            <a:xfrm rot="-899992">
              <a:off x="6693086" y="1399832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32" name="Google Shape;532;p37"/>
            <p:cNvGrpSpPr/>
            <p:nvPr/>
          </p:nvGrpSpPr>
          <p:grpSpPr>
            <a:xfrm rot="4864581">
              <a:off x="7400632" y="1817856"/>
              <a:ext cx="316289" cy="362170"/>
              <a:chOff x="7852208" y="207243"/>
              <a:chExt cx="1130465" cy="1294452"/>
            </a:xfrm>
          </p:grpSpPr>
          <p:sp>
            <p:nvSpPr>
              <p:cNvPr id="533" name="Google Shape;533;p37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7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7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7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7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7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7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0" name="Google Shape;540;p37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41" name="Google Shape;541;p37"/>
          <p:cNvSpPr txBox="1"/>
          <p:nvPr>
            <p:ph idx="2" type="title"/>
          </p:nvPr>
        </p:nvSpPr>
        <p:spPr>
          <a:xfrm>
            <a:off x="850425" y="23201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542" name="Google Shape;542;p37"/>
          <p:cNvSpPr txBox="1"/>
          <p:nvPr>
            <p:ph idx="1" type="subTitle"/>
          </p:nvPr>
        </p:nvSpPr>
        <p:spPr>
          <a:xfrm>
            <a:off x="850275" y="2779931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Bi-weekly lessons on different economics topics!</a:t>
            </a:r>
            <a:endParaRPr sz="1700"/>
          </a:p>
        </p:txBody>
      </p:sp>
      <p:sp>
        <p:nvSpPr>
          <p:cNvPr id="543" name="Google Shape;543;p37"/>
          <p:cNvSpPr txBox="1"/>
          <p:nvPr>
            <p:ph idx="5" type="title"/>
          </p:nvPr>
        </p:nvSpPr>
        <p:spPr>
          <a:xfrm>
            <a:off x="6306360" y="23349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544" name="Google Shape;544;p37"/>
          <p:cNvSpPr txBox="1"/>
          <p:nvPr>
            <p:ph idx="3" type="title"/>
          </p:nvPr>
        </p:nvSpPr>
        <p:spPr>
          <a:xfrm>
            <a:off x="3427313" y="23201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</a:t>
            </a:r>
            <a:endParaRPr/>
          </a:p>
        </p:txBody>
      </p:sp>
      <p:sp>
        <p:nvSpPr>
          <p:cNvPr id="545" name="Google Shape;545;p37"/>
          <p:cNvSpPr txBox="1"/>
          <p:nvPr>
            <p:ph idx="4" type="subTitle"/>
          </p:nvPr>
        </p:nvSpPr>
        <p:spPr>
          <a:xfrm>
            <a:off x="3075875" y="2982725"/>
            <a:ext cx="3030600" cy="6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National Economics Challenge (main competition)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Potentially others!</a:t>
            </a:r>
            <a:endParaRPr sz="1700"/>
          </a:p>
        </p:txBody>
      </p:sp>
      <p:sp>
        <p:nvSpPr>
          <p:cNvPr id="546" name="Google Shape;546;p37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37"/>
          <p:cNvGrpSpPr/>
          <p:nvPr/>
        </p:nvGrpSpPr>
        <p:grpSpPr>
          <a:xfrm>
            <a:off x="7852203" y="207238"/>
            <a:ext cx="1130470" cy="1294459"/>
            <a:chOff x="7852203" y="207238"/>
            <a:chExt cx="1130470" cy="1294459"/>
          </a:xfrm>
        </p:grpSpPr>
        <p:sp>
          <p:nvSpPr>
            <p:cNvPr id="548" name="Google Shape;548;p37"/>
            <p:cNvSpPr/>
            <p:nvPr/>
          </p:nvSpPr>
          <p:spPr>
            <a:xfrm flipH="1" rot="4411644">
              <a:off x="8651505" y="1388004"/>
              <a:ext cx="120712" cy="86966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 flipH="1" rot="4411644">
              <a:off x="8865496" y="1014324"/>
              <a:ext cx="112541" cy="93748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 flipH="1" rot="4411644">
              <a:off x="8730571" y="436001"/>
              <a:ext cx="112296" cy="7473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 flipH="1" rot="4411644">
              <a:off x="8298821" y="304465"/>
              <a:ext cx="144136" cy="110117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 flipH="1" rot="4411644">
              <a:off x="8474150" y="965383"/>
              <a:ext cx="98242" cy="71387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 flipH="1" rot="4411644">
              <a:off x="8072397" y="617419"/>
              <a:ext cx="162983" cy="101402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 flipH="1" rot="4411644">
              <a:off x="7848547" y="234589"/>
              <a:ext cx="116218" cy="79204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7"/>
          <p:cNvGrpSpPr/>
          <p:nvPr/>
        </p:nvGrpSpPr>
        <p:grpSpPr>
          <a:xfrm>
            <a:off x="4341119" y="1542157"/>
            <a:ext cx="347688" cy="275750"/>
            <a:chOff x="-62882850" y="1999375"/>
            <a:chExt cx="315850" cy="250500"/>
          </a:xfrm>
        </p:grpSpPr>
        <p:sp>
          <p:nvSpPr>
            <p:cNvPr id="556" name="Google Shape;556;p37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7"/>
          <p:cNvSpPr/>
          <p:nvPr/>
        </p:nvSpPr>
        <p:spPr>
          <a:xfrm>
            <a:off x="7236856" y="1493295"/>
            <a:ext cx="351183" cy="346945"/>
          </a:xfrm>
          <a:custGeom>
            <a:rect b="b" l="l" r="r" t="t"/>
            <a:pathLst>
              <a:path extrusionOk="0" h="12607" w="12761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37"/>
          <p:cNvGrpSpPr/>
          <p:nvPr/>
        </p:nvGrpSpPr>
        <p:grpSpPr>
          <a:xfrm>
            <a:off x="1762422" y="1494148"/>
            <a:ext cx="351155" cy="346092"/>
            <a:chOff x="-64774725" y="1916550"/>
            <a:chExt cx="319000" cy="314400"/>
          </a:xfrm>
        </p:grpSpPr>
        <p:sp>
          <p:nvSpPr>
            <p:cNvPr id="560" name="Google Shape;560;p37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7"/>
          <p:cNvSpPr txBox="1"/>
          <p:nvPr/>
        </p:nvSpPr>
        <p:spPr>
          <a:xfrm>
            <a:off x="6293563" y="2703725"/>
            <a:ext cx="2377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Group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Games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Kahoots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Jeopardy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NEC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Economics Challenge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8" name="Google Shape;568;p38"/>
          <p:cNvSpPr txBox="1"/>
          <p:nvPr/>
        </p:nvSpPr>
        <p:spPr>
          <a:xfrm>
            <a:off x="175200" y="1153250"/>
            <a:ext cx="8793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 national economics competition for high-schoolers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2 divisions: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Adam Smith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David Ricardo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Teams of 3-5 students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3 rounds: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State (March - 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Semi-Finals (May):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Finals (May): somewhere different every year (i.e. NYC)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More information to come as we get closer to the competition season!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Points System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74" name="Google Shape;574;p39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39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576" name="Google Shape;576;p39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" name="Google Shape;583;p39"/>
          <p:cNvSpPr txBox="1"/>
          <p:nvPr/>
        </p:nvSpPr>
        <p:spPr>
          <a:xfrm>
            <a:off x="496200" y="1277575"/>
            <a:ext cx="81882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Active membership - 15 pts (subject to change)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per general meeting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5 points for NEC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for 1 t-shirt design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2 points for 2+ t-shirt designs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Google Shape;588;p40"/>
          <p:cNvCxnSpPr/>
          <p:nvPr/>
        </p:nvCxnSpPr>
        <p:spPr>
          <a:xfrm>
            <a:off x="2840725" y="973650"/>
            <a:ext cx="3418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4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Member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91" name="Google Shape;591;p40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40"/>
          <p:cNvSpPr/>
          <p:nvPr/>
        </p:nvSpPr>
        <p:spPr>
          <a:xfrm flipH="1" rot="3687244">
            <a:off x="6551928" y="58445"/>
            <a:ext cx="2679290" cy="156286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0"/>
          <p:cNvSpPr txBox="1"/>
          <p:nvPr/>
        </p:nvSpPr>
        <p:spPr>
          <a:xfrm>
            <a:off x="985850" y="1281600"/>
            <a:ext cx="7008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There are NO DUES!!!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T-shirts will be a separate cost if you wish to get one later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apply!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4" name="Google Shape;5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750" y="2293625"/>
            <a:ext cx="2601024" cy="2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 your friends!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00" name="Google Shape;600;p41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41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602" name="Google Shape;602;p41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41"/>
          <p:cNvSpPr txBox="1"/>
          <p:nvPr/>
        </p:nvSpPr>
        <p:spPr>
          <a:xfrm>
            <a:off x="1185900" y="1425175"/>
            <a:ext cx="6765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for each member recruited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Make sure to tell them to put your name on the membership form’s recruitment question!!!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Maximum of 3 points earned from this :)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New Yorker Aesthetic MK Plan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